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2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5.png"/><Relationship Id="rId5" Type="http://schemas.openxmlformats.org/officeDocument/2006/relationships/image" Target="../media/image31.svg"/><Relationship Id="rId10" Type="http://schemas.openxmlformats.org/officeDocument/2006/relationships/image" Target="../media/image35.sv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8.svg"/><Relationship Id="rId3" Type="http://schemas.openxmlformats.org/officeDocument/2006/relationships/image" Target="../media/image29.png"/><Relationship Id="rId7" Type="http://schemas.openxmlformats.org/officeDocument/2006/relationships/image" Target="../media/image39.svg"/><Relationship Id="rId12" Type="http://schemas.openxmlformats.org/officeDocument/2006/relationships/image" Target="../media/image44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3.png"/><Relationship Id="rId5" Type="http://schemas.openxmlformats.org/officeDocument/2006/relationships/image" Target="../media/image38.svg"/><Relationship Id="rId15" Type="http://schemas.openxmlformats.org/officeDocument/2006/relationships/image" Target="../media/image27.png"/><Relationship Id="rId10" Type="http://schemas.openxmlformats.org/officeDocument/2006/relationships/image" Target="../media/image42.png"/><Relationship Id="rId19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jpeg"/><Relationship Id="rId3" Type="http://schemas.openxmlformats.org/officeDocument/2006/relationships/image" Target="../media/image29.png"/><Relationship Id="rId7" Type="http://schemas.openxmlformats.org/officeDocument/2006/relationships/image" Target="../media/image62.sv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sv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jpe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svg"/><Relationship Id="rId11" Type="http://schemas.openxmlformats.org/officeDocument/2006/relationships/image" Target="../media/image83.svg"/><Relationship Id="rId5" Type="http://schemas.openxmlformats.org/officeDocument/2006/relationships/image" Target="../media/image77.pn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sv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8826439" cy="342571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467475" y="2781300"/>
            <a:ext cx="5353050" cy="5048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1500" y="6120732"/>
            <a:ext cx="5725612" cy="323774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458325" y="6877050"/>
            <a:ext cx="8829675" cy="34099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7229475" y="4467225"/>
            <a:ext cx="3638550" cy="16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3450" b="1" kern="0" spc="-75" dirty="0">
                <a:solidFill>
                  <a:srgbClr val="FFFFFF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Хорус – система мониторинга авиационных двигателей</a:t>
            </a:r>
            <a:endParaRPr lang="en-US" sz="3450" dirty="0"/>
          </a:p>
        </p:txBody>
      </p:sp>
      <p:sp>
        <p:nvSpPr>
          <p:cNvPr id="9" name="Text 1"/>
          <p:cNvSpPr/>
          <p:nvPr/>
        </p:nvSpPr>
        <p:spPr>
          <a:xfrm>
            <a:off x="13379824" y="8521397"/>
            <a:ext cx="3612777" cy="1674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Наши клиенты: Авиакомпания АЛРОСА, Авиакомпания Якутия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0691813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735300" y="8839200"/>
            <a:ext cx="2552700" cy="1447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0"/>
            <a:ext cx="6104851" cy="202566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6811625" y="9124950"/>
            <a:ext cx="314325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75"/>
              </a:lnSpc>
              <a:buNone/>
            </a:pPr>
            <a:r>
              <a:rPr lang="ru-RU" sz="4781" dirty="0">
                <a:solidFill>
                  <a:srgbClr val="030E32"/>
                </a:solidFill>
                <a:ea typeface="Inter Semi Bold" pitchFamily="34" charset="-122"/>
              </a:rPr>
              <a:t>3</a:t>
            </a:r>
            <a:endParaRPr lang="en-US" sz="4781" dirty="0"/>
          </a:p>
        </p:txBody>
      </p:sp>
      <p:sp>
        <p:nvSpPr>
          <p:cNvPr id="7" name="Text 1"/>
          <p:cNvSpPr/>
          <p:nvPr/>
        </p:nvSpPr>
        <p:spPr>
          <a:xfrm>
            <a:off x="1352550" y="3676650"/>
            <a:ext cx="6848475" cy="1619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20"/>
              </a:lnSpc>
              <a:spcAft>
                <a:spcPts val="1425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В связи с введением санкций, </a:t>
            </a:r>
            <a:r>
              <a:rPr lang="ru-RU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иностранные </a:t>
            </a:r>
            <a:r>
              <a:rPr lang="en-US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провайдер</a:t>
            </a:r>
            <a:r>
              <a:rPr lang="ru-RU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ы </a:t>
            </a:r>
            <a:r>
              <a:rPr lang="en-US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прекратил</a:t>
            </a:r>
            <a:r>
              <a:rPr lang="ru-RU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и</a:t>
            </a:r>
            <a:r>
              <a:rPr lang="en-US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предоставление российским авиакомпаниям услуг по использованию программного обеспечения для контроля состояния двигателей воздушных судов.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1352550" y="5505450"/>
            <a:ext cx="6305550" cy="25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20"/>
              </a:lnSpc>
            </a:pPr>
            <a:r>
              <a:rPr lang="en-US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Поэтому некоторые авиакомпании вернулись к использованию устаревшего решения — программного продукта SAGE, разработанного в 90-х годах, который имеет множество недостатков, таких как:</a:t>
            </a:r>
            <a:endParaRPr lang="ru-RU" sz="2100" dirty="0">
              <a:solidFill>
                <a:srgbClr val="FFFFFF"/>
              </a:solidFill>
              <a:latin typeface="Open Sans Regular" pitchFamily="34" charset="0"/>
              <a:ea typeface="Open Sans Regular" pitchFamily="34" charset="-122"/>
              <a:cs typeface="Open Sans Regular" pitchFamily="34" charset="-120"/>
            </a:endParaRPr>
          </a:p>
          <a:p>
            <a:pPr algn="l">
              <a:lnSpc>
                <a:spcPts val="2520"/>
              </a:lnSpc>
            </a:pPr>
            <a:endParaRPr lang="ru-RU" sz="2100" dirty="0">
              <a:solidFill>
                <a:srgbClr val="FFFFFF"/>
              </a:solidFill>
              <a:latin typeface="Open Sans Regular" pitchFamily="34" charset="0"/>
              <a:ea typeface="Open Sans Regular" pitchFamily="34" charset="-122"/>
              <a:cs typeface="Open Sans Regular" pitchFamily="34" charset="-120"/>
            </a:endParaRPr>
          </a:p>
          <a:p>
            <a:pPr marL="342900" indent="-342900" algn="l">
              <a:lnSpc>
                <a:spcPts val="252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FFFFFF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искусственно ограниченный функционал;
отсутствие требуемых отчётов;
невозможность распределённой работы.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3133725" y="2286000"/>
            <a:ext cx="5534025" cy="10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475"/>
              </a:lnSpc>
              <a:buNone/>
            </a:pPr>
            <a:r>
              <a:rPr lang="en-US" sz="6225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Предпосылки</a:t>
            </a:r>
            <a:endParaRPr lang="en-US" sz="62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стех - ОАК - Сухой - SSJ100 - Sukhoi Superjet 100 - Сухой Суперджет-100 -  C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848" y="6501199"/>
            <a:ext cx="6474552" cy="33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924550"/>
            <a:ext cx="4991100" cy="43624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09700" y="352425"/>
            <a:ext cx="1895475" cy="190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73616" y="0"/>
            <a:ext cx="10935278" cy="476606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03477" y="0"/>
            <a:ext cx="7381875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677400" y="3762375"/>
            <a:ext cx="2190750" cy="20669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763875" y="8848725"/>
            <a:ext cx="2524125" cy="14382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0" y="0"/>
            <a:ext cx="6104851" cy="2025666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9972675" y="4362450"/>
            <a:ext cx="15049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41"/>
              </a:lnSpc>
              <a:buNone/>
            </a:pPr>
            <a:r>
              <a:rPr lang="en-US" sz="4297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100%</a:t>
            </a:r>
            <a:endParaRPr lang="en-US" sz="4297" dirty="0"/>
          </a:p>
        </p:txBody>
      </p:sp>
      <p:sp>
        <p:nvSpPr>
          <p:cNvPr id="11" name="Text 1"/>
          <p:cNvSpPr/>
          <p:nvPr/>
        </p:nvSpPr>
        <p:spPr>
          <a:xfrm>
            <a:off x="10106025" y="4953000"/>
            <a:ext cx="1371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4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СДЕЛАНО В РОССИИ</a:t>
            </a:r>
            <a:endParaRPr lang="en-US" sz="991" dirty="0"/>
          </a:p>
        </p:txBody>
      </p:sp>
      <p:sp>
        <p:nvSpPr>
          <p:cNvPr id="12" name="Text 2"/>
          <p:cNvSpPr/>
          <p:nvPr/>
        </p:nvSpPr>
        <p:spPr>
          <a:xfrm>
            <a:off x="16840200" y="9124950"/>
            <a:ext cx="400050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75"/>
              </a:lnSpc>
              <a:buNone/>
            </a:pPr>
            <a:r>
              <a:rPr lang="ru-RU" sz="4781" dirty="0">
                <a:solidFill>
                  <a:srgbClr val="030E32"/>
                </a:solidFill>
                <a:ea typeface="Inter Semi Bold" pitchFamily="34" charset="-122"/>
              </a:rPr>
              <a:t>4</a:t>
            </a:r>
            <a:endParaRPr lang="en-US" sz="4781" dirty="0"/>
          </a:p>
        </p:txBody>
      </p:sp>
      <p:sp>
        <p:nvSpPr>
          <p:cNvPr id="13" name="Text 3"/>
          <p:cNvSpPr/>
          <p:nvPr/>
        </p:nvSpPr>
        <p:spPr>
          <a:xfrm>
            <a:off x="2105779" y="3216979"/>
            <a:ext cx="7191375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20"/>
              </a:lnSpc>
              <a:spcAft>
                <a:spcPts val="165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14" name="Text 4"/>
          <p:cNvSpPr/>
          <p:nvPr/>
        </p:nvSpPr>
        <p:spPr>
          <a:xfrm>
            <a:off x="1409700" y="2090558"/>
            <a:ext cx="7705725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900"/>
              </a:lnSpc>
              <a:buNone/>
            </a:pPr>
            <a:r>
              <a:rPr lang="en-US" sz="6000" dirty="0">
                <a:solidFill>
                  <a:srgbClr val="025FA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СИСТЕМА «ХОРУС»</a:t>
            </a:r>
            <a:endParaRPr lang="en-US" sz="6000" dirty="0"/>
          </a:p>
        </p:txBody>
      </p:sp>
      <p:sp>
        <p:nvSpPr>
          <p:cNvPr id="15" name="Text 5"/>
          <p:cNvSpPr/>
          <p:nvPr/>
        </p:nvSpPr>
        <p:spPr>
          <a:xfrm>
            <a:off x="1310869" y="2988508"/>
            <a:ext cx="8366531" cy="5034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25"/>
              </a:lnSpc>
              <a:spcAft>
                <a:spcPts val="225"/>
              </a:spcAft>
            </a:pPr>
            <a:r>
              <a:rPr lang="ru-RU" sz="2400" b="1" kern="0" spc="-75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</a:t>
            </a:r>
            <a:r>
              <a:rPr lang="ru-RU" sz="2400" b="1" kern="0" spc="-75" dirty="0">
                <a:solidFill>
                  <a:srgbClr val="030E32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Конкурентные п</a:t>
            </a:r>
            <a:r>
              <a:rPr lang="en-US" sz="2400" b="1" kern="0" spc="-75" dirty="0">
                <a:solidFill>
                  <a:srgbClr val="030E32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реимущества системы: </a:t>
            </a:r>
            <a:endParaRPr lang="ru-RU" sz="2000" dirty="0">
              <a:solidFill>
                <a:srgbClr val="030E32"/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C363A"/>
              </a:solidFill>
              <a:effectLst/>
              <a:highlight>
                <a:srgbClr val="FFFFFF"/>
              </a:highlight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kumimoji="0" lang="ru-RU" sz="2100" b="0" i="0" u="none" strike="noStrike" kern="0" cap="none" spc="-75" normalizeH="0" baseline="0" noProof="0" dirty="0">
                <a:ln>
                  <a:noFill/>
                </a:ln>
                <a:solidFill>
                  <a:srgbClr val="030E32"/>
                </a:solidFill>
                <a:effectLst/>
                <a:uLnTx/>
                <a:uFillTx/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 Доступная цена </a:t>
            </a:r>
            <a:endParaRPr lang="ru-RU" sz="2100" dirty="0">
              <a:solidFill>
                <a:srgbClr val="2C363A"/>
              </a:solidFill>
              <a:effectLst/>
              <a:highlight>
                <a:srgbClr val="FFFFFF"/>
              </a:highlight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2C363A"/>
                </a:solidFill>
                <a:effectLst/>
                <a:highlight>
                  <a:srgbClr val="FFFFFF"/>
                </a:highlight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 Система является российской разработкой и проходит регистрацию в отечественном реестре ПО</a:t>
            </a:r>
            <a:r>
              <a:rPr lang="ru-RU" sz="2100" kern="0" spc="-75" dirty="0">
                <a:solidFill>
                  <a:srgbClr val="030E32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
Единая система для ВС и двигателей от разных производителей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2C363A"/>
                </a:solidFill>
                <a:effectLst/>
                <a:highlight>
                  <a:srgbClr val="FFFFFF"/>
                </a:highlight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Отсутствие ограничений по функциональности в глубине выборки информации, количеству ВС, двигателей и пользователей 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2C363A"/>
                </a:solidFill>
                <a:highlight>
                  <a:srgbClr val="FFFFFF"/>
                </a:highlight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Персональная кастомизация</a:t>
            </a:r>
          </a:p>
          <a:p>
            <a:pPr marL="685800" indent="-457200">
              <a:buFont typeface="Wingdings" panose="05000000000000000000" pitchFamily="2" charset="2"/>
              <a:buChar char="ü"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C363A"/>
                </a:solidFill>
                <a:effectLst/>
                <a:uLnTx/>
                <a:uFillTx/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Техническая поддержка на период использования системы</a:t>
            </a:r>
            <a:endParaRPr lang="ru-RU" sz="2100" dirty="0">
              <a:solidFill>
                <a:srgbClr val="2C363A"/>
              </a:solidFill>
              <a:highlight>
                <a:srgbClr val="FFFFFF"/>
              </a:highlight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pPr marL="6858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100" dirty="0">
                <a:solidFill>
                  <a:srgbClr val="030E32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Легкая интеграция и </a:t>
            </a:r>
            <a:r>
              <a:rPr kumimoji="0" lang="ru-RU" sz="2100" b="0" i="0" u="none" strike="noStrike" kern="0" cap="none" spc="-75" normalizeH="0" baseline="0" noProof="0" dirty="0">
                <a:ln>
                  <a:noFill/>
                </a:ln>
                <a:solidFill>
                  <a:srgbClr val="030E32"/>
                </a:solidFill>
                <a:effectLst/>
                <a:uLnTx/>
                <a:uFillTx/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простой, понятный и удобный интерфейс, разработанный под контролем инженеров авиации.</a:t>
            </a:r>
          </a:p>
          <a:p>
            <a:pPr marL="6858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100" kern="0" spc="-75" dirty="0">
                <a:solidFill>
                  <a:srgbClr val="030E32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Возможность </a:t>
            </a:r>
            <a:r>
              <a:rPr kumimoji="0" lang="ru-RU" sz="2100" b="0" i="0" u="none" strike="noStrike" kern="0" cap="none" spc="-75" normalizeH="0" baseline="0" noProof="0" dirty="0">
                <a:ln>
                  <a:noFill/>
                </a:ln>
                <a:solidFill>
                  <a:srgbClr val="030E32"/>
                </a:solidFill>
                <a:effectLst/>
                <a:uLnTx/>
                <a:uFillTx/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работать в частном облаке и на серверах клиента; </a:t>
            </a:r>
          </a:p>
          <a:p>
            <a:pPr marL="342900" marR="0" lvl="0" indent="-342900" algn="l" defTabSz="9144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28600"/>
            <a:endParaRPr lang="ru-RU" sz="2000" dirty="0">
              <a:solidFill>
                <a:srgbClr val="2C363A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ts val="2625"/>
              </a:lnSpc>
              <a:spcAft>
                <a:spcPts val="225"/>
              </a:spcAft>
            </a:pPr>
            <a:endParaRPr lang="ru-RU" sz="2100" dirty="0"/>
          </a:p>
          <a:p>
            <a:pPr algn="l">
              <a:lnSpc>
                <a:spcPts val="2625"/>
              </a:lnSpc>
              <a:spcAft>
                <a:spcPts val="225"/>
              </a:spcAft>
            </a:pPr>
            <a:endParaRPr lang="ru-RU" sz="2100" dirty="0"/>
          </a:p>
          <a:p>
            <a:pPr algn="l">
              <a:lnSpc>
                <a:spcPts val="2625"/>
              </a:lnSpc>
              <a:spcAft>
                <a:spcPts val="225"/>
              </a:spcAft>
            </a:pPr>
            <a:endParaRPr lang="ru-RU" sz="2100" dirty="0"/>
          </a:p>
          <a:p>
            <a:pPr algn="l">
              <a:lnSpc>
                <a:spcPts val="2625"/>
              </a:lnSpc>
              <a:spcAft>
                <a:spcPts val="225"/>
              </a:spcAft>
            </a:pPr>
            <a:endParaRPr lang="ru-RU" sz="2100" dirty="0"/>
          </a:p>
          <a:p>
            <a:pPr algn="l">
              <a:lnSpc>
                <a:spcPts val="2625"/>
              </a:lnSpc>
              <a:spcAft>
                <a:spcPts val="225"/>
              </a:spcAft>
            </a:pP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953125"/>
            <a:ext cx="4981575" cy="43338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01000" y="8758927"/>
            <a:ext cx="5661653" cy="123974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2476500"/>
            <a:ext cx="8001000" cy="57340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27027" y="7821982"/>
            <a:ext cx="2497398" cy="157831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485362" y="540400"/>
            <a:ext cx="3231388" cy="286942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763875" y="8848725"/>
            <a:ext cx="2524125" cy="14382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0" y="0"/>
            <a:ext cx="6104851" cy="2025666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9324975" y="3524250"/>
            <a:ext cx="7534275" cy="486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25"/>
              </a:lnSpc>
              <a:spcAft>
                <a:spcPts val="1575"/>
              </a:spcAft>
            </a:pP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В настоящее время реализована поддержка двигателей CFM, которые устанавливаются на самолёты </a:t>
            </a:r>
            <a:r>
              <a:rPr lang="en-US" sz="2100" b="1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BOEING 737, 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составляющие практически половину парка иностранных воздушных судов в России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и </a:t>
            </a:r>
            <a:r>
              <a:rPr lang="en-US" sz="2100" dirty="0" err="1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Pratt&amp;Whitney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устанавливаемые на самолеты </a:t>
            </a:r>
            <a:r>
              <a:rPr lang="en-US" sz="2100" b="1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Bombardier</a:t>
            </a:r>
            <a:r>
              <a:rPr lang="ru-RU" sz="2100" b="1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. </a:t>
            </a:r>
            <a:r>
              <a:rPr lang="en-US" sz="2100" b="1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</a:t>
            </a:r>
          </a:p>
          <a:p>
            <a:pPr>
              <a:lnSpc>
                <a:spcPts val="2625"/>
              </a:lnSpc>
              <a:spcAft>
                <a:spcPts val="1575"/>
              </a:spcAft>
            </a:pP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Также в систему добавлены двигатели SaM146 совместного производства НПО «Сатурн» и </a:t>
            </a:r>
            <a:r>
              <a:rPr lang="ru-RU" sz="2100" dirty="0" err="1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Snecma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, используемые на </a:t>
            </a:r>
            <a:r>
              <a:rPr lang="ru-RU" sz="2100" b="1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Sukhoi Superjet 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RRJ-95</a:t>
            </a:r>
          </a:p>
        </p:txBody>
      </p:sp>
      <p:sp>
        <p:nvSpPr>
          <p:cNvPr id="10" name="Text 1"/>
          <p:cNvSpPr/>
          <p:nvPr/>
        </p:nvSpPr>
        <p:spPr>
          <a:xfrm>
            <a:off x="8772524" y="1571625"/>
            <a:ext cx="8245475" cy="1581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225"/>
              </a:lnSpc>
              <a:buNone/>
            </a:pPr>
            <a:r>
              <a:rPr lang="en-US" sz="6225" dirty="0">
                <a:solidFill>
                  <a:srgbClr val="025FA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Поддерживаемые типы двигателей</a:t>
            </a:r>
            <a:endParaRPr lang="en-US" sz="6225" dirty="0"/>
          </a:p>
        </p:txBody>
      </p:sp>
      <p:sp>
        <p:nvSpPr>
          <p:cNvPr id="11" name="Text 2"/>
          <p:cNvSpPr/>
          <p:nvPr/>
        </p:nvSpPr>
        <p:spPr>
          <a:xfrm>
            <a:off x="16840200" y="9124950"/>
            <a:ext cx="419100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75"/>
              </a:lnSpc>
              <a:buNone/>
            </a:pPr>
            <a:r>
              <a:rPr lang="ru-RU" sz="4781" dirty="0">
                <a:solidFill>
                  <a:srgbClr val="030E32"/>
                </a:solidFill>
                <a:ea typeface="Inter Semi Bold" pitchFamily="34" charset="-122"/>
              </a:rPr>
              <a:t>5</a:t>
            </a:r>
            <a:endParaRPr lang="en-US" sz="47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953125"/>
            <a:ext cx="4981575" cy="43338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96600" y="2000250"/>
            <a:ext cx="6010275" cy="42195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09700" y="352425"/>
            <a:ext cx="1895475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64471" y="0"/>
            <a:ext cx="5706170" cy="506375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14800" y="4969947"/>
            <a:ext cx="6243309" cy="504637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2426943"/>
            <a:ext cx="4110156" cy="448788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246606" y="4524031"/>
            <a:ext cx="1002735" cy="93994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569209" y="4188146"/>
            <a:ext cx="1009738" cy="1027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0" y="0"/>
            <a:ext cx="6104851" cy="2025666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5763875" y="8848725"/>
            <a:ext cx="2524125" cy="1438275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0896600" y="3952875"/>
            <a:ext cx="6692153" cy="2266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20"/>
              </a:lnSpc>
              <a:spcAft>
                <a:spcPts val="1875"/>
              </a:spcAft>
              <a:buNone/>
            </a:pP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После завершения одного или нескольких полётов ответственные сотрудники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авиакомпании 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снимают с ВС расшифровку параметров 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через системы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WinARM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,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PC02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, 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RRJ-Express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и иные.  После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 загружают в систему с автоматической проверкой расшифровки на корректность и полноту </a:t>
            </a:r>
            <a:r>
              <a:rPr lang="ru-RU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с</a:t>
            </a: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 последующим автоматическим расчётов ключевых показателей.</a:t>
            </a:r>
            <a:endParaRPr lang="en-US" sz="2100" dirty="0"/>
          </a:p>
        </p:txBody>
      </p:sp>
      <p:sp>
        <p:nvSpPr>
          <p:cNvPr id="13" name="Text 1"/>
          <p:cNvSpPr/>
          <p:nvPr/>
        </p:nvSpPr>
        <p:spPr>
          <a:xfrm>
            <a:off x="10877550" y="2000250"/>
            <a:ext cx="4410075" cy="1581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225"/>
              </a:lnSpc>
              <a:buNone/>
            </a:pPr>
            <a:r>
              <a:rPr lang="en-US" sz="6225" dirty="0">
                <a:solidFill>
                  <a:srgbClr val="025FA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Описание процесса</a:t>
            </a:r>
            <a:endParaRPr lang="en-US" sz="6225" dirty="0"/>
          </a:p>
        </p:txBody>
      </p:sp>
      <p:sp>
        <p:nvSpPr>
          <p:cNvPr id="15" name="Text 3"/>
          <p:cNvSpPr/>
          <p:nvPr/>
        </p:nvSpPr>
        <p:spPr>
          <a:xfrm>
            <a:off x="16840200" y="9124950"/>
            <a:ext cx="428625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75"/>
              </a:lnSpc>
              <a:buNone/>
            </a:pPr>
            <a:r>
              <a:rPr lang="ru-RU" sz="4781" dirty="0">
                <a:solidFill>
                  <a:srgbClr val="030E32"/>
                </a:solidFill>
                <a:ea typeface="Inter Semi Bold" pitchFamily="34" charset="-122"/>
              </a:rPr>
              <a:t>6</a:t>
            </a:r>
            <a:endParaRPr lang="en-US" sz="4781" dirty="0"/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E09BF1ED-0F7C-4DF0-9339-6668B6F982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896600" y="7047002"/>
            <a:ext cx="6858000" cy="1501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953125"/>
            <a:ext cx="4981575" cy="43338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28825" y="2188259"/>
            <a:ext cx="13056507" cy="688207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2552700"/>
            <a:ext cx="9001125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48375" y="6210300"/>
            <a:ext cx="8391525" cy="4076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29825" y="1228725"/>
            <a:ext cx="6813545" cy="42195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0" y="0"/>
            <a:ext cx="6104851" cy="201614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763875" y="8839200"/>
            <a:ext cx="2524125" cy="14478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0029825" y="3181350"/>
            <a:ext cx="6810375" cy="2266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20"/>
              </a:lnSpc>
              <a:spcAft>
                <a:spcPts val="1875"/>
              </a:spcAft>
              <a:buNone/>
            </a:pPr>
            <a:r>
              <a:rPr lang="en-US" sz="2100" dirty="0">
                <a:solidFill>
                  <a:srgbClr val="030E32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Далее сотрудники формируют графические и табличные отчёты по отдельному воздушному судну за выбранный период, на которых указывается диапазон нормальных значений показателей с наглядной индикацией в случае отклонения. Информация о таких отклонениях отправляется на почту ответственного сотрудника.</a:t>
            </a:r>
            <a:endParaRPr lang="en-US" sz="2100" dirty="0"/>
          </a:p>
        </p:txBody>
      </p:sp>
      <p:sp>
        <p:nvSpPr>
          <p:cNvPr id="10" name="Text 1"/>
          <p:cNvSpPr/>
          <p:nvPr/>
        </p:nvSpPr>
        <p:spPr>
          <a:xfrm>
            <a:off x="10010775" y="1228725"/>
            <a:ext cx="4410075" cy="1581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225"/>
              </a:lnSpc>
              <a:buNone/>
            </a:pPr>
            <a:r>
              <a:rPr lang="en-US" sz="6225" dirty="0">
                <a:solidFill>
                  <a:srgbClr val="025FAF"/>
                </a:solidFill>
                <a:latin typeface="Open Sans ExtraBold" pitchFamily="34" charset="0"/>
                <a:ea typeface="Open Sans ExtraBold" pitchFamily="34" charset="-122"/>
                <a:cs typeface="Open Sans ExtraBold" pitchFamily="34" charset="-120"/>
              </a:rPr>
              <a:t>Описание процесса</a:t>
            </a:r>
            <a:endParaRPr lang="en-US" sz="6225" dirty="0"/>
          </a:p>
        </p:txBody>
      </p:sp>
      <p:sp>
        <p:nvSpPr>
          <p:cNvPr id="11" name="Text 2"/>
          <p:cNvSpPr/>
          <p:nvPr/>
        </p:nvSpPr>
        <p:spPr>
          <a:xfrm>
            <a:off x="16840200" y="9115425"/>
            <a:ext cx="409575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75"/>
              </a:lnSpc>
              <a:buNone/>
            </a:pPr>
            <a:r>
              <a:rPr lang="ru-RU" sz="4781" dirty="0">
                <a:solidFill>
                  <a:srgbClr val="030E32"/>
                </a:solidFill>
                <a:ea typeface="Inter Semi Bold" pitchFamily="34" charset="-122"/>
              </a:rPr>
              <a:t>7</a:t>
            </a:r>
            <a:endParaRPr lang="en-US" sz="4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33" y="6044098"/>
            <a:ext cx="4981575" cy="43338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00050" y="6541996"/>
            <a:ext cx="8956903" cy="19613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90650" y="381000"/>
            <a:ext cx="1894974" cy="19052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09700" y="352425"/>
            <a:ext cx="1895475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810625" y="2116352"/>
            <a:ext cx="7600950" cy="6572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0" y="0"/>
            <a:ext cx="6104851" cy="202566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763875" y="8848725"/>
            <a:ext cx="2524125" cy="14382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314450" y="2952750"/>
            <a:ext cx="7049621" cy="1581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225"/>
              </a:lnSpc>
              <a:buNone/>
            </a:pPr>
            <a:r>
              <a:rPr lang="ru-RU" sz="6225" dirty="0">
                <a:solidFill>
                  <a:srgbClr val="025FAF"/>
                </a:solidFill>
                <a:ea typeface="Open Sans ExtraBold" pitchFamily="34" charset="-122"/>
              </a:rPr>
              <a:t>Планы по развитию</a:t>
            </a:r>
            <a:endParaRPr lang="en-US" sz="6225" dirty="0"/>
          </a:p>
        </p:txBody>
      </p:sp>
      <p:sp>
        <p:nvSpPr>
          <p:cNvPr id="13" name="Text 3"/>
          <p:cNvSpPr/>
          <p:nvPr/>
        </p:nvSpPr>
        <p:spPr>
          <a:xfrm>
            <a:off x="10772775" y="2181225"/>
            <a:ext cx="547687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spcAft>
                <a:spcPts val="1875"/>
              </a:spcAft>
              <a:buNone/>
            </a:pPr>
            <a:r>
              <a:rPr lang="ru-RU" sz="2250" b="1" dirty="0">
                <a:solidFill>
                  <a:srgbClr val="025FA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Добавление новых типов двигателей в том числе «Пермские моторы»: ПД-14, Д-30</a:t>
            </a:r>
            <a:endParaRPr lang="en-US" sz="225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4" name="Text 4"/>
          <p:cNvSpPr/>
          <p:nvPr/>
        </p:nvSpPr>
        <p:spPr>
          <a:xfrm>
            <a:off x="10772775" y="3381375"/>
            <a:ext cx="547687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spcAft>
                <a:spcPts val="1875"/>
              </a:spcAft>
              <a:buNone/>
            </a:pPr>
            <a:r>
              <a:rPr lang="ru-RU" sz="2250" b="1" dirty="0">
                <a:solidFill>
                  <a:srgbClr val="025FAF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Тиражирование системы по авиакомпаниям РФ</a:t>
            </a:r>
            <a:endParaRPr lang="en-US" sz="2250" dirty="0"/>
          </a:p>
        </p:txBody>
      </p:sp>
      <p:sp>
        <p:nvSpPr>
          <p:cNvPr id="15" name="Text 5"/>
          <p:cNvSpPr/>
          <p:nvPr/>
        </p:nvSpPr>
        <p:spPr>
          <a:xfrm>
            <a:off x="10793172" y="4480449"/>
            <a:ext cx="433387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spcAft>
                <a:spcPts val="1875"/>
              </a:spcAft>
              <a:buNone/>
            </a:pPr>
            <a:r>
              <a:rPr lang="ru-RU" sz="2250" b="1" dirty="0">
                <a:solidFill>
                  <a:srgbClr val="025FAF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Выход на зарубежные рынки: Китай, Таиланд, Вьетнам, ОАЭ, страны СНГ</a:t>
            </a:r>
            <a:endParaRPr lang="en-US" sz="2250" dirty="0"/>
          </a:p>
        </p:txBody>
      </p:sp>
      <p:sp>
        <p:nvSpPr>
          <p:cNvPr id="16" name="Text 6"/>
          <p:cNvSpPr/>
          <p:nvPr/>
        </p:nvSpPr>
        <p:spPr>
          <a:xfrm>
            <a:off x="10772775" y="5638800"/>
            <a:ext cx="56388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75"/>
              </a:lnSpc>
              <a:spcAft>
                <a:spcPts val="1875"/>
              </a:spcAft>
              <a:buNone/>
            </a:pPr>
            <a:r>
              <a:rPr lang="ru-RU" sz="2250" b="1" dirty="0">
                <a:solidFill>
                  <a:srgbClr val="025FAF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Развитие функциональных возможностей системы</a:t>
            </a:r>
            <a:endParaRPr lang="en-US" sz="2250" dirty="0"/>
          </a:p>
        </p:txBody>
      </p:sp>
      <p:sp>
        <p:nvSpPr>
          <p:cNvPr id="19" name="Text 9"/>
          <p:cNvSpPr/>
          <p:nvPr/>
        </p:nvSpPr>
        <p:spPr>
          <a:xfrm>
            <a:off x="16840200" y="9124950"/>
            <a:ext cx="409575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75"/>
              </a:lnSpc>
              <a:buNone/>
            </a:pPr>
            <a:r>
              <a:rPr lang="ru-RU" sz="4781" dirty="0"/>
              <a:t>9</a:t>
            </a:r>
            <a:endParaRPr lang="en-US" sz="478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356953" y="6541997"/>
            <a:ext cx="1546911" cy="1079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21710" y="7742148"/>
            <a:ext cx="1546911" cy="100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ИрАэро авиакомпания, Правила провоза багажа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66" y="8212572"/>
            <a:ext cx="1972568" cy="14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ральские авиалинии: возврат билета Эконом, Премиум-эконом, Комфорт, Бизнес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86" y="8339948"/>
            <a:ext cx="1869595" cy="9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92709" y="8324850"/>
            <a:ext cx="2700929" cy="981055"/>
          </a:xfrm>
          <a:prstGeom prst="rect">
            <a:avLst/>
          </a:prstGeom>
        </p:spPr>
      </p:pic>
      <p:pic>
        <p:nvPicPr>
          <p:cNvPr id="1030" name="Picture 6" descr="Алроса — Википеди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6" y="4077708"/>
            <a:ext cx="3339767" cy="18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Yakutia logo.jpg — Википедия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25" y="4718569"/>
            <a:ext cx="3379570" cy="90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6468725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655445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82188" y="0"/>
            <a:ext cx="13505812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868150" y="0"/>
            <a:ext cx="5219700" cy="36671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0" y="0"/>
            <a:ext cx="8826438" cy="3425714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0" y="1740128"/>
            <a:ext cx="6297112" cy="804204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392025" y="8343900"/>
            <a:ext cx="28575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2487275" y="8343900"/>
            <a:ext cx="2762250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spcAft>
                <a:spcPts val="225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С уважением,
Петухов Артем
Коммерческий директор
Тел.: 89246628421
Email: sales@smartunit.pro
Web: https://smartplatform.pro/</a:t>
            </a:r>
            <a:endParaRPr lang="en-US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C9871-FFC9-46EB-BF01-8ACE0F946A6D}"/>
              </a:ext>
            </a:extLst>
          </p:cNvPr>
          <p:cNvSpPr txBox="1"/>
          <p:nvPr/>
        </p:nvSpPr>
        <p:spPr>
          <a:xfrm>
            <a:off x="12487275" y="4914810"/>
            <a:ext cx="3676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chemeClr val="bg1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400</Words>
  <Application>Microsoft Office PowerPoint</Application>
  <PresentationFormat>Произвольный</PresentationFormat>
  <Paragraphs>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Inter Semi Bold</vt:lpstr>
      <vt:lpstr>Open Sans Bold</vt:lpstr>
      <vt:lpstr>Open Sans ExtraBold</vt:lpstr>
      <vt:lpstr>Open Sans Light</vt:lpstr>
      <vt:lpstr>Open Sans Regular</vt:lpstr>
      <vt:lpstr>Open Sans SemiBold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Илья</cp:lastModifiedBy>
  <cp:revision>40</cp:revision>
  <dcterms:created xsi:type="dcterms:W3CDTF">2023-11-10T09:49:18Z</dcterms:created>
  <dcterms:modified xsi:type="dcterms:W3CDTF">2024-07-25T03:57:01Z</dcterms:modified>
</cp:coreProperties>
</file>